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9"/>
  </p:notesMasterIdLst>
  <p:handoutMasterIdLst>
    <p:handoutMasterId r:id="rId30"/>
  </p:handoutMasterIdLst>
  <p:sldIdLst>
    <p:sldId id="277" r:id="rId4"/>
    <p:sldId id="399" r:id="rId5"/>
    <p:sldId id="400" r:id="rId6"/>
    <p:sldId id="408" r:id="rId7"/>
    <p:sldId id="401" r:id="rId8"/>
    <p:sldId id="402" r:id="rId9"/>
    <p:sldId id="403" r:id="rId10"/>
    <p:sldId id="409" r:id="rId11"/>
    <p:sldId id="410" r:id="rId12"/>
    <p:sldId id="411" r:id="rId13"/>
    <p:sldId id="412" r:id="rId14"/>
    <p:sldId id="413" r:id="rId15"/>
    <p:sldId id="414" r:id="rId16"/>
    <p:sldId id="415" r:id="rId17"/>
    <p:sldId id="404" r:id="rId18"/>
    <p:sldId id="416" r:id="rId19"/>
    <p:sldId id="418" r:id="rId20"/>
    <p:sldId id="419" r:id="rId21"/>
    <p:sldId id="420" r:id="rId22"/>
    <p:sldId id="421" r:id="rId23"/>
    <p:sldId id="423" r:id="rId24"/>
    <p:sldId id="405" r:id="rId25"/>
    <p:sldId id="406" r:id="rId26"/>
    <p:sldId id="407" r:id="rId27"/>
    <p:sldId id="42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81" d="100"/>
          <a:sy n="81" d="100"/>
        </p:scale>
        <p:origin x="979"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11/20/2022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dirty="0"/>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dirty="0"/>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dirty="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dirty="0"/>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heengineeringprojects.com/2016/03/bluetooth-library-for-proteus.html" TargetMode="External"/><Relationship Id="rId7" Type="http://schemas.openxmlformats.org/officeDocument/2006/relationships/hyperlink" Target="https://www.labcenter.com/downloads/" TargetMode="External"/><Relationship Id="rId2" Type="http://schemas.openxmlformats.org/officeDocument/2006/relationships/hyperlink" Target="https://ieeexplore.ieee.org/document/8844945" TargetMode="External"/><Relationship Id="rId1" Type="http://schemas.openxmlformats.org/officeDocument/2006/relationships/slideLayout" Target="../slideLayouts/slideLayout2.xml"/><Relationship Id="rId6" Type="http://schemas.openxmlformats.org/officeDocument/2006/relationships/hyperlink" Target="https://www.arduino.cc/" TargetMode="External"/><Relationship Id="rId5" Type="http://schemas.openxmlformats.org/officeDocument/2006/relationships/hyperlink" Target="https://www.canva.com/templates/" TargetMode="External"/><Relationship Id="rId4" Type="http://schemas.openxmlformats.org/officeDocument/2006/relationships/hyperlink" Target="https://appinventor.mit.edu/"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WolfgangPfretzschner/home-automation-199afcaa1d2d" TargetMode="External"/><Relationship Id="rId2" Type="http://schemas.openxmlformats.org/officeDocument/2006/relationships/hyperlink" Target="https://www.freepik.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dirty="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latin typeface="Times New Roman" panose="02020603050405020304" pitchFamily="18" charset="0"/>
                <a:cs typeface="Times New Roman" panose="02020603050405020304" pitchFamily="18" charset="0"/>
              </a:rPr>
              <a:t>Submitted in the partial fulfillment for the award of the degree of</a:t>
            </a:r>
          </a:p>
          <a:p>
            <a:pPr algn="ctr">
              <a:lnSpc>
                <a:spcPct val="150000"/>
              </a:lnSpc>
            </a:pPr>
            <a:r>
              <a:rPr lang="en-US" sz="2400" b="1" dirty="0">
                <a:solidFill>
                  <a:srgbClr val="000000"/>
                </a:solidFill>
                <a:latin typeface="Times New Roman" panose="02020603050405020304" pitchFamily="18" charset="0"/>
                <a:cs typeface="Times New Roman" panose="02020603050405020304" pitchFamily="18" charset="0"/>
              </a:rPr>
              <a:t>BACHELOR OF ENGINEERING </a:t>
            </a:r>
            <a:endParaRPr lang="en-US" sz="2400" dirty="0">
              <a:solidFill>
                <a:srgbClr val="000000"/>
              </a:solidFill>
              <a:latin typeface="Times New Roman" panose="02020603050405020304" pitchFamily="18" charset="0"/>
              <a:cs typeface="Times New Roman" panose="02020603050405020304" pitchFamily="18" charset="0"/>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latin typeface="Times New Roman" panose="02020603050405020304" pitchFamily="18" charset="0"/>
                <a:cs typeface="Times New Roman" panose="02020603050405020304" pitchFamily="18" charset="0"/>
              </a:rPr>
              <a:t>B.E – CSE (Hons.) Internet of Things</a:t>
            </a:r>
            <a:endParaRPr lang="en-US" sz="2400" dirty="0">
              <a:solidFill>
                <a:srgbClr val="000000"/>
              </a:solidFill>
              <a:latin typeface="Times New Roman" panose="02020603050405020304" pitchFamily="18" charset="0"/>
              <a:cs typeface="Times New Roman" panose="02020603050405020304" pitchFamily="18" charset="0"/>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4000" b="1" dirty="0">
                <a:latin typeface="Times New Roman" panose="02020603050405020304" pitchFamily="18" charset="0"/>
                <a:cs typeface="Times New Roman" panose="02020603050405020304" pitchFamily="18" charset="0"/>
              </a:rPr>
              <a:t>IoT Based Home Automation System</a:t>
            </a:r>
            <a:endParaRPr lang="en-US" sz="4000" dirty="0">
              <a:latin typeface="Times New Roman" panose="02020603050405020304" pitchFamily="18" charset="0"/>
              <a:cs typeface="Times New Roman" panose="02020603050405020304" pitchFamily="18" charset="0"/>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dirty="0"/>
          </a:p>
        </p:txBody>
      </p:sp>
      <p:sp>
        <p:nvSpPr>
          <p:cNvPr id="5" name="TextBox 4"/>
          <p:cNvSpPr txBox="1"/>
          <p:nvPr/>
        </p:nvSpPr>
        <p:spPr>
          <a:xfrm>
            <a:off x="1440487" y="4713444"/>
            <a:ext cx="4593612" cy="70788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Submitted by: </a:t>
            </a:r>
          </a:p>
          <a:p>
            <a:r>
              <a:rPr lang="en-US" sz="2000" dirty="0">
                <a:latin typeface="Times New Roman" panose="02020603050405020304" pitchFamily="18" charset="0"/>
                <a:cs typeface="Times New Roman" panose="02020603050405020304" pitchFamily="18" charset="0"/>
              </a:rPr>
              <a:t>PRABAL MANHAS 20BCS4513</a:t>
            </a:r>
          </a:p>
        </p:txBody>
      </p:sp>
      <p:sp>
        <p:nvSpPr>
          <p:cNvPr id="6" name="TextBox 5"/>
          <p:cNvSpPr txBox="1"/>
          <p:nvPr/>
        </p:nvSpPr>
        <p:spPr>
          <a:xfrm>
            <a:off x="7681250" y="4725655"/>
            <a:ext cx="3070264" cy="707886"/>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Under the Supervision of: </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Ms. Rashi Sahay</a:t>
            </a: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7072"/>
            <a:ext cx="10515600" cy="1325563"/>
          </a:xfrm>
        </p:spPr>
        <p:txBody>
          <a:bodyPr/>
          <a:lstStyle/>
          <a:p>
            <a:r>
              <a:rPr lang="en-US" b="1" dirty="0">
                <a:latin typeface="Times New Roman" panose="02020603050405020304" pitchFamily="18" charset="0"/>
                <a:cs typeface="Times New Roman" panose="02020603050405020304" pitchFamily="18" charset="0"/>
              </a:rPr>
              <a:t>Methodology used</a:t>
            </a:r>
          </a:p>
        </p:txBody>
      </p:sp>
      <p:sp>
        <p:nvSpPr>
          <p:cNvPr id="3" name="Content Placeholder 2"/>
          <p:cNvSpPr>
            <a:spLocks noGrp="1"/>
          </p:cNvSpPr>
          <p:nvPr>
            <p:ph idx="1"/>
          </p:nvPr>
        </p:nvSpPr>
        <p:spPr>
          <a:xfrm>
            <a:off x="775446" y="1180072"/>
            <a:ext cx="11031072" cy="5358840"/>
          </a:xfrm>
        </p:spPr>
        <p:txBody>
          <a:bodyPr>
            <a:normAutofit/>
          </a:bodyPr>
          <a:lstStyle/>
          <a:p>
            <a:pPr marL="0" indent="0">
              <a:buNone/>
            </a:pPr>
            <a:r>
              <a:rPr lang="en-US" sz="4100" b="1" dirty="0">
                <a:solidFill>
                  <a:srgbClr val="FF0000"/>
                </a:solidFill>
                <a:latin typeface="Times New Roman" panose="02020603050405020304" pitchFamily="18" charset="0"/>
                <a:cs typeface="Times New Roman" panose="02020603050405020304" pitchFamily="18" charset="0"/>
              </a:rPr>
              <a:t>Programming our voice assistant with Arduino</a:t>
            </a:r>
          </a:p>
          <a:p>
            <a:pPr marL="0" indent="0">
              <a:buNone/>
            </a:pPr>
            <a:endParaRPr lang="en-US" sz="3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10</a:t>
            </a:fld>
            <a:endParaRPr lang="en-US" dirty="0"/>
          </a:p>
        </p:txBody>
      </p:sp>
      <p:pic>
        <p:nvPicPr>
          <p:cNvPr id="5" name="Picture 4">
            <a:extLst>
              <a:ext uri="{FF2B5EF4-FFF2-40B4-BE49-F238E27FC236}">
                <a16:creationId xmlns:a16="http://schemas.microsoft.com/office/drawing/2014/main" id="{FC6F68E3-0828-49C9-BD31-A88D46688727}"/>
              </a:ext>
            </a:extLst>
          </p:cNvPr>
          <p:cNvPicPr>
            <a:picLocks noChangeAspect="1"/>
          </p:cNvPicPr>
          <p:nvPr/>
        </p:nvPicPr>
        <p:blipFill>
          <a:blip r:embed="rId2"/>
          <a:stretch>
            <a:fillRect/>
          </a:stretch>
        </p:blipFill>
        <p:spPr>
          <a:xfrm>
            <a:off x="1154204" y="1911666"/>
            <a:ext cx="9883589" cy="4809809"/>
          </a:xfrm>
          <a:prstGeom prst="rect">
            <a:avLst/>
          </a:prstGeom>
        </p:spPr>
      </p:pic>
    </p:spTree>
    <p:extLst>
      <p:ext uri="{BB962C8B-B14F-4D97-AF65-F5344CB8AC3E}">
        <p14:creationId xmlns:p14="http://schemas.microsoft.com/office/powerpoint/2010/main" val="2823164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7072"/>
            <a:ext cx="10515600" cy="1325563"/>
          </a:xfrm>
        </p:spPr>
        <p:txBody>
          <a:bodyPr/>
          <a:lstStyle/>
          <a:p>
            <a:r>
              <a:rPr lang="en-US" b="1" dirty="0">
                <a:latin typeface="Times New Roman" panose="02020603050405020304" pitchFamily="18" charset="0"/>
                <a:cs typeface="Times New Roman" panose="02020603050405020304" pitchFamily="18" charset="0"/>
              </a:rPr>
              <a:t>Methodology used</a:t>
            </a:r>
          </a:p>
        </p:txBody>
      </p:sp>
      <p:sp>
        <p:nvSpPr>
          <p:cNvPr id="3" name="Content Placeholder 2"/>
          <p:cNvSpPr>
            <a:spLocks noGrp="1"/>
          </p:cNvSpPr>
          <p:nvPr>
            <p:ph idx="1"/>
          </p:nvPr>
        </p:nvSpPr>
        <p:spPr>
          <a:xfrm>
            <a:off x="775446" y="1180072"/>
            <a:ext cx="11031072" cy="5358840"/>
          </a:xfrm>
        </p:spPr>
        <p:txBody>
          <a:bodyPr>
            <a:normAutofit/>
          </a:bodyPr>
          <a:lstStyle/>
          <a:p>
            <a:pPr marL="0" indent="0">
              <a:buNone/>
            </a:pPr>
            <a:r>
              <a:rPr lang="en-IN" sz="3200" b="1" i="0" dirty="0">
                <a:solidFill>
                  <a:srgbClr val="FF0000"/>
                </a:solidFill>
                <a:effectLst/>
                <a:latin typeface="Times New Roman" panose="02020603050405020304" pitchFamily="18" charset="0"/>
                <a:cs typeface="Times New Roman" panose="02020603050405020304" pitchFamily="18" charset="0"/>
              </a:rPr>
              <a:t>Configuring Bluetooth COM Port Windows Setting in order to communication with our Android Device for Remote Access</a:t>
            </a:r>
            <a:endParaRPr lang="en-IN" sz="3200" b="1" dirty="0">
              <a:solidFill>
                <a:srgbClr val="FF0000"/>
              </a:solidFill>
              <a:latin typeface="Times New Roman" panose="02020603050405020304" pitchFamily="18" charset="0"/>
              <a:cs typeface="Times New Roman" panose="02020603050405020304" pitchFamily="18" charset="0"/>
            </a:endParaRPr>
          </a:p>
          <a:p>
            <a:pPr marL="0" indent="0">
              <a:buNone/>
            </a:pPr>
            <a:endParaRPr lang="en-US" sz="3000"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dirty="0"/>
          </a:p>
        </p:txBody>
      </p:sp>
      <p:pic>
        <p:nvPicPr>
          <p:cNvPr id="7" name="Picture 6">
            <a:extLst>
              <a:ext uri="{FF2B5EF4-FFF2-40B4-BE49-F238E27FC236}">
                <a16:creationId xmlns:a16="http://schemas.microsoft.com/office/drawing/2014/main" id="{93F7D1B8-8DD5-41B1-85BD-B39560FCADD9}"/>
              </a:ext>
            </a:extLst>
          </p:cNvPr>
          <p:cNvPicPr>
            <a:picLocks noChangeAspect="1"/>
          </p:cNvPicPr>
          <p:nvPr/>
        </p:nvPicPr>
        <p:blipFill>
          <a:blip r:embed="rId2"/>
          <a:stretch>
            <a:fillRect/>
          </a:stretch>
        </p:blipFill>
        <p:spPr>
          <a:xfrm>
            <a:off x="2052917" y="2238048"/>
            <a:ext cx="8476130" cy="4392146"/>
          </a:xfrm>
          <a:prstGeom prst="rect">
            <a:avLst/>
          </a:prstGeom>
        </p:spPr>
      </p:pic>
    </p:spTree>
    <p:extLst>
      <p:ext uri="{BB962C8B-B14F-4D97-AF65-F5344CB8AC3E}">
        <p14:creationId xmlns:p14="http://schemas.microsoft.com/office/powerpoint/2010/main" val="2949747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7072"/>
            <a:ext cx="10515600" cy="1325563"/>
          </a:xfrm>
        </p:spPr>
        <p:txBody>
          <a:bodyPr/>
          <a:lstStyle/>
          <a:p>
            <a:r>
              <a:rPr lang="en-US" b="1" dirty="0">
                <a:latin typeface="Times New Roman" panose="02020603050405020304" pitchFamily="18" charset="0"/>
                <a:cs typeface="Times New Roman" panose="02020603050405020304" pitchFamily="18" charset="0"/>
              </a:rPr>
              <a:t>Methodology used</a:t>
            </a:r>
          </a:p>
        </p:txBody>
      </p:sp>
      <p:sp>
        <p:nvSpPr>
          <p:cNvPr id="3" name="Content Placeholder 2"/>
          <p:cNvSpPr>
            <a:spLocks noGrp="1"/>
          </p:cNvSpPr>
          <p:nvPr>
            <p:ph idx="1"/>
          </p:nvPr>
        </p:nvSpPr>
        <p:spPr>
          <a:xfrm>
            <a:off x="775446" y="1180072"/>
            <a:ext cx="11031072" cy="5358840"/>
          </a:xfrm>
        </p:spPr>
        <p:txBody>
          <a:bodyPr>
            <a:normAutofit/>
          </a:bodyPr>
          <a:lstStyle/>
          <a:p>
            <a:pPr marL="0" indent="0">
              <a:buNone/>
            </a:pPr>
            <a:r>
              <a:rPr lang="en-IN" sz="3200" b="1" i="0" dirty="0">
                <a:solidFill>
                  <a:srgbClr val="FF0000"/>
                </a:solidFill>
                <a:effectLst/>
                <a:latin typeface="Times New Roman" panose="02020603050405020304" pitchFamily="18" charset="0"/>
                <a:cs typeface="Times New Roman" panose="02020603050405020304" pitchFamily="18" charset="0"/>
              </a:rPr>
              <a:t>Configuring Bluetooth COM Port Windows Setting in order to communication with our Android Device for Remote Access</a:t>
            </a:r>
            <a:endParaRPr lang="en-IN" sz="3200" b="1" dirty="0">
              <a:solidFill>
                <a:srgbClr val="FF0000"/>
              </a:solidFill>
              <a:latin typeface="Times New Roman" panose="02020603050405020304" pitchFamily="18" charset="0"/>
              <a:cs typeface="Times New Roman" panose="02020603050405020304" pitchFamily="18" charset="0"/>
            </a:endParaRPr>
          </a:p>
          <a:p>
            <a:pPr marL="0" indent="0">
              <a:buNone/>
            </a:pPr>
            <a:endParaRPr lang="en-US" sz="3000"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12</a:t>
            </a:fld>
            <a:endParaRPr lang="en-US" dirty="0"/>
          </a:p>
        </p:txBody>
      </p:sp>
      <p:pic>
        <p:nvPicPr>
          <p:cNvPr id="6" name="Picture 5">
            <a:extLst>
              <a:ext uri="{FF2B5EF4-FFF2-40B4-BE49-F238E27FC236}">
                <a16:creationId xmlns:a16="http://schemas.microsoft.com/office/drawing/2014/main" id="{593E90C2-3304-4776-A2C7-02AC1061870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96886" y="2270536"/>
            <a:ext cx="8198225" cy="4450939"/>
          </a:xfrm>
          <a:prstGeom prst="rect">
            <a:avLst/>
          </a:prstGeom>
        </p:spPr>
      </p:pic>
    </p:spTree>
    <p:extLst>
      <p:ext uri="{BB962C8B-B14F-4D97-AF65-F5344CB8AC3E}">
        <p14:creationId xmlns:p14="http://schemas.microsoft.com/office/powerpoint/2010/main" val="4106292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7072"/>
            <a:ext cx="10515600" cy="1325563"/>
          </a:xfrm>
        </p:spPr>
        <p:txBody>
          <a:bodyPr/>
          <a:lstStyle/>
          <a:p>
            <a:r>
              <a:rPr lang="en-US" b="1" dirty="0">
                <a:latin typeface="Times New Roman" panose="02020603050405020304" pitchFamily="18" charset="0"/>
                <a:cs typeface="Times New Roman" panose="02020603050405020304" pitchFamily="18" charset="0"/>
              </a:rPr>
              <a:t>Methodology used</a:t>
            </a:r>
          </a:p>
        </p:txBody>
      </p:sp>
      <p:sp>
        <p:nvSpPr>
          <p:cNvPr id="3" name="Content Placeholder 2"/>
          <p:cNvSpPr>
            <a:spLocks noGrp="1"/>
          </p:cNvSpPr>
          <p:nvPr>
            <p:ph idx="1"/>
          </p:nvPr>
        </p:nvSpPr>
        <p:spPr>
          <a:xfrm>
            <a:off x="775446" y="1180072"/>
            <a:ext cx="11031072" cy="5358840"/>
          </a:xfrm>
        </p:spPr>
        <p:txBody>
          <a:bodyPr>
            <a:normAutofit/>
          </a:bodyPr>
          <a:lstStyle/>
          <a:p>
            <a:pPr marL="0" indent="0">
              <a:buNone/>
            </a:pPr>
            <a:r>
              <a:rPr lang="en-IN" sz="3200" b="1" i="0" dirty="0">
                <a:solidFill>
                  <a:srgbClr val="FF0000"/>
                </a:solidFill>
                <a:effectLst/>
                <a:latin typeface="Times New Roman" panose="02020603050405020304" pitchFamily="18" charset="0"/>
                <a:cs typeface="Times New Roman" panose="02020603050405020304" pitchFamily="18" charset="0"/>
              </a:rPr>
              <a:t>Developing our own Android Application: </a:t>
            </a:r>
            <a:r>
              <a:rPr lang="en-IN" sz="3200" b="1" i="0" dirty="0">
                <a:effectLst/>
                <a:latin typeface="Times New Roman" panose="02020603050405020304" pitchFamily="18" charset="0"/>
                <a:cs typeface="Times New Roman" panose="02020603050405020304" pitchFamily="18" charset="0"/>
              </a:rPr>
              <a:t>Backend</a:t>
            </a:r>
            <a:endParaRPr lang="en-IN" sz="3200" b="1" dirty="0">
              <a:latin typeface="Times New Roman" panose="02020603050405020304" pitchFamily="18" charset="0"/>
              <a:cs typeface="Times New Roman" panose="02020603050405020304" pitchFamily="18" charset="0"/>
            </a:endParaRPr>
          </a:p>
          <a:p>
            <a:pPr marL="0" indent="0">
              <a:buNone/>
            </a:pPr>
            <a:endParaRPr lang="en-US" sz="3000"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13</a:t>
            </a:fld>
            <a:endParaRPr lang="en-US" dirty="0"/>
          </a:p>
        </p:txBody>
      </p:sp>
      <p:pic>
        <p:nvPicPr>
          <p:cNvPr id="8" name="Picture 7">
            <a:extLst>
              <a:ext uri="{FF2B5EF4-FFF2-40B4-BE49-F238E27FC236}">
                <a16:creationId xmlns:a16="http://schemas.microsoft.com/office/drawing/2014/main" id="{9422A2A1-8B93-424F-A72E-BA9C6DAF3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446" y="2018878"/>
            <a:ext cx="6991349" cy="4611315"/>
          </a:xfrm>
          <a:prstGeom prst="rect">
            <a:avLst/>
          </a:prstGeom>
        </p:spPr>
      </p:pic>
    </p:spTree>
    <p:extLst>
      <p:ext uri="{BB962C8B-B14F-4D97-AF65-F5344CB8AC3E}">
        <p14:creationId xmlns:p14="http://schemas.microsoft.com/office/powerpoint/2010/main" val="987664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7072"/>
            <a:ext cx="10515600" cy="1325563"/>
          </a:xfrm>
        </p:spPr>
        <p:txBody>
          <a:bodyPr/>
          <a:lstStyle/>
          <a:p>
            <a:r>
              <a:rPr lang="en-US" b="1" dirty="0">
                <a:latin typeface="Times New Roman" panose="02020603050405020304" pitchFamily="18" charset="0"/>
                <a:cs typeface="Times New Roman" panose="02020603050405020304" pitchFamily="18" charset="0"/>
              </a:rPr>
              <a:t>Methodology used</a:t>
            </a:r>
          </a:p>
        </p:txBody>
      </p:sp>
      <p:sp>
        <p:nvSpPr>
          <p:cNvPr id="3" name="Content Placeholder 2"/>
          <p:cNvSpPr>
            <a:spLocks noGrp="1"/>
          </p:cNvSpPr>
          <p:nvPr>
            <p:ph idx="1"/>
          </p:nvPr>
        </p:nvSpPr>
        <p:spPr>
          <a:xfrm>
            <a:off x="775446" y="1180072"/>
            <a:ext cx="11031072" cy="5358840"/>
          </a:xfrm>
        </p:spPr>
        <p:txBody>
          <a:bodyPr>
            <a:normAutofit/>
          </a:bodyPr>
          <a:lstStyle/>
          <a:p>
            <a:pPr marL="0" indent="0">
              <a:buNone/>
            </a:pPr>
            <a:r>
              <a:rPr lang="en-IN" sz="3200" b="1" i="0" dirty="0">
                <a:solidFill>
                  <a:srgbClr val="FF0000"/>
                </a:solidFill>
                <a:effectLst/>
                <a:latin typeface="Times New Roman" panose="02020603050405020304" pitchFamily="18" charset="0"/>
                <a:cs typeface="Times New Roman" panose="02020603050405020304" pitchFamily="18" charset="0"/>
              </a:rPr>
              <a:t>Developing our own Android Application: </a:t>
            </a:r>
            <a:r>
              <a:rPr lang="en-IN" sz="3200" b="1" i="0" dirty="0">
                <a:effectLst/>
                <a:latin typeface="Times New Roman" panose="02020603050405020304" pitchFamily="18" charset="0"/>
                <a:cs typeface="Times New Roman" panose="02020603050405020304" pitchFamily="18" charset="0"/>
              </a:rPr>
              <a:t>Frontend</a:t>
            </a:r>
          </a:p>
          <a:p>
            <a:pPr marL="0" indent="0">
              <a:buNone/>
            </a:pPr>
            <a:endParaRPr lang="en-IN" sz="3200" b="1" dirty="0">
              <a:latin typeface="Times New Roman" panose="02020603050405020304" pitchFamily="18" charset="0"/>
              <a:cs typeface="Times New Roman" panose="02020603050405020304" pitchFamily="18" charset="0"/>
            </a:endParaRPr>
          </a:p>
          <a:p>
            <a:pPr marL="0" indent="0">
              <a:buNone/>
            </a:pPr>
            <a:endParaRPr lang="en-US" sz="3000"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14</a:t>
            </a:fld>
            <a:endParaRPr lang="en-US" dirty="0"/>
          </a:p>
        </p:txBody>
      </p:sp>
      <p:pic>
        <p:nvPicPr>
          <p:cNvPr id="6" name="Picture 5">
            <a:extLst>
              <a:ext uri="{FF2B5EF4-FFF2-40B4-BE49-F238E27FC236}">
                <a16:creationId xmlns:a16="http://schemas.microsoft.com/office/drawing/2014/main" id="{CFDE1827-BDCE-41B8-9C5E-51F9AB24B95B}"/>
              </a:ext>
            </a:extLst>
          </p:cNvPr>
          <p:cNvPicPr>
            <a:picLocks noChangeAspect="1"/>
          </p:cNvPicPr>
          <p:nvPr/>
        </p:nvPicPr>
        <p:blipFill>
          <a:blip r:embed="rId2"/>
          <a:stretch>
            <a:fillRect/>
          </a:stretch>
        </p:blipFill>
        <p:spPr>
          <a:xfrm>
            <a:off x="1960116" y="1757968"/>
            <a:ext cx="8661732" cy="4872225"/>
          </a:xfrm>
          <a:prstGeom prst="rect">
            <a:avLst/>
          </a:prstGeom>
        </p:spPr>
      </p:pic>
    </p:spTree>
    <p:extLst>
      <p:ext uri="{BB962C8B-B14F-4D97-AF65-F5344CB8AC3E}">
        <p14:creationId xmlns:p14="http://schemas.microsoft.com/office/powerpoint/2010/main" val="1143836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Times New Roman" panose="02020603050405020304" pitchFamily="18" charset="0"/>
                <a:cs typeface="Times New Roman" panose="02020603050405020304" pitchFamily="18" charset="0"/>
              </a:rPr>
              <a:t>Results and Outputs</a:t>
            </a:r>
          </a:p>
        </p:txBody>
      </p:sp>
      <p:sp>
        <p:nvSpPr>
          <p:cNvPr id="3" name="Content Placeholder 2"/>
          <p:cNvSpPr>
            <a:spLocks noGrp="1"/>
          </p:cNvSpPr>
          <p:nvPr>
            <p:ph idx="1"/>
          </p:nvPr>
        </p:nvSpPr>
        <p:spPr>
          <a:xfrm>
            <a:off x="838200" y="1532965"/>
            <a:ext cx="10515600" cy="4643998"/>
          </a:xfrm>
        </p:spPr>
        <p:txBody>
          <a:bodyPr>
            <a:normAutofit lnSpcReduction="10000"/>
          </a:bodyPr>
          <a:lstStyle/>
          <a:p>
            <a:pPr marL="0" indent="0">
              <a:buNone/>
            </a:pPr>
            <a:r>
              <a:rPr lang="en-US" sz="3200" dirty="0">
                <a:latin typeface="Times New Roman" panose="02020603050405020304" pitchFamily="18" charset="0"/>
                <a:cs typeface="Times New Roman" panose="02020603050405020304" pitchFamily="18" charset="0"/>
              </a:rPr>
              <a:t>Finally we connected our designed home automation system with Arduino using the .hex file. </a:t>
            </a: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Further configured the Bluetooth COM port on my pc i.e. COM3 and configured the same in the Bluetooth HC-05 module present in proteus.</a:t>
            </a: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Last but not the least, we executed the project and controlled all the home appliances by just giving voice commands through our application.</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15</a:t>
            </a:fld>
            <a:endParaRPr lang="en-US" dirty="0"/>
          </a:p>
        </p:txBody>
      </p:sp>
    </p:spTree>
    <p:extLst>
      <p:ext uri="{BB962C8B-B14F-4D97-AF65-F5344CB8AC3E}">
        <p14:creationId xmlns:p14="http://schemas.microsoft.com/office/powerpoint/2010/main" val="4003662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Times New Roman" panose="02020603050405020304" pitchFamily="18" charset="0"/>
                <a:cs typeface="Times New Roman" panose="02020603050405020304" pitchFamily="18" charset="0"/>
              </a:rPr>
              <a:t>Results and Outputs</a:t>
            </a:r>
          </a:p>
        </p:txBody>
      </p:sp>
      <p:pic>
        <p:nvPicPr>
          <p:cNvPr id="6" name="Content Placeholder 5">
            <a:extLst>
              <a:ext uri="{FF2B5EF4-FFF2-40B4-BE49-F238E27FC236}">
                <a16:creationId xmlns:a16="http://schemas.microsoft.com/office/drawing/2014/main" id="{77515254-C2A3-454F-8917-E44358588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329" y="1462087"/>
            <a:ext cx="9350022" cy="5259387"/>
          </a:xfrm>
        </p:spPr>
      </p:pic>
      <p:sp>
        <p:nvSpPr>
          <p:cNvPr id="4" name="Slide Number Placeholder 3"/>
          <p:cNvSpPr>
            <a:spLocks noGrp="1"/>
          </p:cNvSpPr>
          <p:nvPr>
            <p:ph type="sldNum" sz="quarter" idx="12"/>
          </p:nvPr>
        </p:nvSpPr>
        <p:spPr/>
        <p:txBody>
          <a:bodyPr/>
          <a:lstStyle/>
          <a:p>
            <a:fld id="{BDCDBBEF-AA6C-4BA6-85B2-A17D7F280E38}" type="slidenum">
              <a:rPr lang="en-US" smtClean="0"/>
              <a:pPr/>
              <a:t>16</a:t>
            </a:fld>
            <a:endParaRPr lang="en-US" dirty="0"/>
          </a:p>
        </p:txBody>
      </p:sp>
      <p:cxnSp>
        <p:nvCxnSpPr>
          <p:cNvPr id="8" name="Straight Arrow Connector 7">
            <a:extLst>
              <a:ext uri="{FF2B5EF4-FFF2-40B4-BE49-F238E27FC236}">
                <a16:creationId xmlns:a16="http://schemas.microsoft.com/office/drawing/2014/main" id="{7916B2D0-C8BF-4CDB-B5C0-4F59258E78C6}"/>
              </a:ext>
            </a:extLst>
          </p:cNvPr>
          <p:cNvCxnSpPr>
            <a:cxnSpLocks/>
          </p:cNvCxnSpPr>
          <p:nvPr/>
        </p:nvCxnSpPr>
        <p:spPr>
          <a:xfrm flipH="1">
            <a:off x="7019365" y="1462086"/>
            <a:ext cx="1165411" cy="8695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0707D79-F7C5-4D45-BA8E-152EF9C6DEAD}"/>
              </a:ext>
            </a:extLst>
          </p:cNvPr>
          <p:cNvSpPr txBox="1"/>
          <p:nvPr/>
        </p:nvSpPr>
        <p:spPr>
          <a:xfrm>
            <a:off x="8135471" y="908091"/>
            <a:ext cx="3218329" cy="369332"/>
          </a:xfrm>
          <a:prstGeom prst="rect">
            <a:avLst/>
          </a:prstGeom>
          <a:noFill/>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LED TURNED ON</a:t>
            </a:r>
          </a:p>
        </p:txBody>
      </p:sp>
    </p:spTree>
    <p:extLst>
      <p:ext uri="{BB962C8B-B14F-4D97-AF65-F5344CB8AC3E}">
        <p14:creationId xmlns:p14="http://schemas.microsoft.com/office/powerpoint/2010/main" val="3318999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Times New Roman" panose="02020603050405020304" pitchFamily="18" charset="0"/>
                <a:cs typeface="Times New Roman" panose="02020603050405020304" pitchFamily="18" charset="0"/>
              </a:rPr>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17</a:t>
            </a:fld>
            <a:endParaRPr lang="en-US" dirty="0"/>
          </a:p>
        </p:txBody>
      </p:sp>
      <p:sp>
        <p:nvSpPr>
          <p:cNvPr id="10" name="TextBox 9">
            <a:extLst>
              <a:ext uri="{FF2B5EF4-FFF2-40B4-BE49-F238E27FC236}">
                <a16:creationId xmlns:a16="http://schemas.microsoft.com/office/drawing/2014/main" id="{80707D79-F7C5-4D45-BA8E-152EF9C6DEAD}"/>
              </a:ext>
            </a:extLst>
          </p:cNvPr>
          <p:cNvSpPr txBox="1"/>
          <p:nvPr/>
        </p:nvSpPr>
        <p:spPr>
          <a:xfrm>
            <a:off x="7839635" y="930735"/>
            <a:ext cx="2433917" cy="369332"/>
          </a:xfrm>
          <a:prstGeom prst="rect">
            <a:avLst/>
          </a:prstGeom>
          <a:noFill/>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FAN TURNED ON</a:t>
            </a:r>
          </a:p>
        </p:txBody>
      </p:sp>
      <p:pic>
        <p:nvPicPr>
          <p:cNvPr id="9" name="Content Placeholder 8">
            <a:extLst>
              <a:ext uri="{FF2B5EF4-FFF2-40B4-BE49-F238E27FC236}">
                <a16:creationId xmlns:a16="http://schemas.microsoft.com/office/drawing/2014/main" id="{3C94BC8B-2129-44D5-9CB2-A500939EC1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294" y="1507378"/>
            <a:ext cx="9269506" cy="5214097"/>
          </a:xfrm>
        </p:spPr>
      </p:pic>
      <p:cxnSp>
        <p:nvCxnSpPr>
          <p:cNvPr id="12" name="Straight Arrow Connector 11">
            <a:extLst>
              <a:ext uri="{FF2B5EF4-FFF2-40B4-BE49-F238E27FC236}">
                <a16:creationId xmlns:a16="http://schemas.microsoft.com/office/drawing/2014/main" id="{966B8872-75D4-4390-8267-145C4326745E}"/>
              </a:ext>
            </a:extLst>
          </p:cNvPr>
          <p:cNvCxnSpPr>
            <a:cxnSpLocks/>
          </p:cNvCxnSpPr>
          <p:nvPr/>
        </p:nvCxnSpPr>
        <p:spPr>
          <a:xfrm flipH="1">
            <a:off x="7055225" y="2707341"/>
            <a:ext cx="1308846" cy="5916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463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Times New Roman" panose="02020603050405020304" pitchFamily="18" charset="0"/>
                <a:cs typeface="Times New Roman" panose="02020603050405020304" pitchFamily="18" charset="0"/>
              </a:rPr>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18</a:t>
            </a:fld>
            <a:endParaRPr lang="en-US" dirty="0"/>
          </a:p>
        </p:txBody>
      </p:sp>
      <p:sp>
        <p:nvSpPr>
          <p:cNvPr id="10" name="TextBox 9">
            <a:extLst>
              <a:ext uri="{FF2B5EF4-FFF2-40B4-BE49-F238E27FC236}">
                <a16:creationId xmlns:a16="http://schemas.microsoft.com/office/drawing/2014/main" id="{80707D79-F7C5-4D45-BA8E-152EF9C6DEAD}"/>
              </a:ext>
            </a:extLst>
          </p:cNvPr>
          <p:cNvSpPr txBox="1"/>
          <p:nvPr/>
        </p:nvSpPr>
        <p:spPr>
          <a:xfrm>
            <a:off x="6373906" y="469095"/>
            <a:ext cx="4753201" cy="646331"/>
          </a:xfrm>
          <a:prstGeom prst="rect">
            <a:avLst/>
          </a:prstGeom>
          <a:noFill/>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ALL APPLIANCES TURNED ON ~ </a:t>
            </a:r>
            <a:r>
              <a:rPr lang="en-IN" b="1" dirty="0">
                <a:latin typeface="Times New Roman" panose="02020603050405020304" pitchFamily="18" charset="0"/>
                <a:cs typeface="Times New Roman" panose="02020603050405020304" pitchFamily="18" charset="0"/>
              </a:rPr>
              <a:t>on the command “I am back home”</a:t>
            </a:r>
          </a:p>
        </p:txBody>
      </p:sp>
      <p:pic>
        <p:nvPicPr>
          <p:cNvPr id="14" name="Content Placeholder 13">
            <a:extLst>
              <a:ext uri="{FF2B5EF4-FFF2-40B4-BE49-F238E27FC236}">
                <a16:creationId xmlns:a16="http://schemas.microsoft.com/office/drawing/2014/main" id="{C4548BE1-8278-4984-B611-8D7A2FC656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766" y="1462088"/>
            <a:ext cx="10017645" cy="5189724"/>
          </a:xfrm>
        </p:spPr>
      </p:pic>
    </p:spTree>
    <p:extLst>
      <p:ext uri="{BB962C8B-B14F-4D97-AF65-F5344CB8AC3E}">
        <p14:creationId xmlns:p14="http://schemas.microsoft.com/office/powerpoint/2010/main" val="3951477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Times New Roman" panose="02020603050405020304" pitchFamily="18" charset="0"/>
                <a:cs typeface="Times New Roman" panose="02020603050405020304" pitchFamily="18" charset="0"/>
              </a:rPr>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19</a:t>
            </a:fld>
            <a:endParaRPr lang="en-US" dirty="0"/>
          </a:p>
        </p:txBody>
      </p:sp>
      <p:sp>
        <p:nvSpPr>
          <p:cNvPr id="10" name="TextBox 9">
            <a:extLst>
              <a:ext uri="{FF2B5EF4-FFF2-40B4-BE49-F238E27FC236}">
                <a16:creationId xmlns:a16="http://schemas.microsoft.com/office/drawing/2014/main" id="{80707D79-F7C5-4D45-BA8E-152EF9C6DEAD}"/>
              </a:ext>
            </a:extLst>
          </p:cNvPr>
          <p:cNvSpPr txBox="1"/>
          <p:nvPr/>
        </p:nvSpPr>
        <p:spPr>
          <a:xfrm>
            <a:off x="7438799" y="162263"/>
            <a:ext cx="4753201" cy="523220"/>
          </a:xfrm>
          <a:prstGeom prst="rect">
            <a:avLst/>
          </a:prstGeom>
          <a:noFill/>
        </p:spPr>
        <p:txBody>
          <a:bodyPr wrap="square" rtlCol="0">
            <a:spAutoFit/>
          </a:bodyPr>
          <a:lstStyle/>
          <a:p>
            <a:r>
              <a:rPr lang="en-IN" sz="2800" b="1" dirty="0">
                <a:solidFill>
                  <a:srgbClr val="FF0000"/>
                </a:solidFill>
                <a:latin typeface="Times New Roman" panose="02020603050405020304" pitchFamily="18" charset="0"/>
                <a:cs typeface="Times New Roman" panose="02020603050405020304" pitchFamily="18" charset="0"/>
              </a:rPr>
              <a:t>Android App – Voice Inputs</a:t>
            </a:r>
            <a:endParaRPr lang="en-IN" sz="28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1D7693E-67A2-4C3E-B4A3-FD4AE69D8643}"/>
              </a:ext>
            </a:extLst>
          </p:cNvPr>
          <p:cNvSpPr/>
          <p:nvPr/>
        </p:nvSpPr>
        <p:spPr>
          <a:xfrm>
            <a:off x="233082" y="1234441"/>
            <a:ext cx="3909150" cy="5487034"/>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0ED568CD-FB3E-4211-9116-CB05DC8FCE4E}"/>
              </a:ext>
            </a:extLst>
          </p:cNvPr>
          <p:cNvSpPr/>
          <p:nvPr/>
        </p:nvSpPr>
        <p:spPr>
          <a:xfrm>
            <a:off x="4347882" y="1234441"/>
            <a:ext cx="3738282" cy="5487034"/>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9CA79CF5-E4CC-4194-839E-D1C821C10147}"/>
              </a:ext>
            </a:extLst>
          </p:cNvPr>
          <p:cNvSpPr/>
          <p:nvPr/>
        </p:nvSpPr>
        <p:spPr>
          <a:xfrm>
            <a:off x="8220638" y="1234441"/>
            <a:ext cx="3738282" cy="5487034"/>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6814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dirty="0"/>
          </a:p>
        </p:txBody>
      </p:sp>
    </p:spTree>
    <p:extLst>
      <p:ext uri="{BB962C8B-B14F-4D97-AF65-F5344CB8AC3E}">
        <p14:creationId xmlns:p14="http://schemas.microsoft.com/office/powerpoint/2010/main" val="260598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Times New Roman" panose="02020603050405020304" pitchFamily="18" charset="0"/>
                <a:cs typeface="Times New Roman" panose="02020603050405020304" pitchFamily="18" charset="0"/>
              </a:rPr>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20</a:t>
            </a:fld>
            <a:endParaRPr lang="en-US" dirty="0"/>
          </a:p>
        </p:txBody>
      </p:sp>
      <p:sp>
        <p:nvSpPr>
          <p:cNvPr id="10" name="TextBox 9">
            <a:extLst>
              <a:ext uri="{FF2B5EF4-FFF2-40B4-BE49-F238E27FC236}">
                <a16:creationId xmlns:a16="http://schemas.microsoft.com/office/drawing/2014/main" id="{80707D79-F7C5-4D45-BA8E-152EF9C6DEAD}"/>
              </a:ext>
            </a:extLst>
          </p:cNvPr>
          <p:cNvSpPr txBox="1"/>
          <p:nvPr/>
        </p:nvSpPr>
        <p:spPr>
          <a:xfrm>
            <a:off x="6373906" y="469095"/>
            <a:ext cx="4753201" cy="369332"/>
          </a:xfrm>
          <a:prstGeom prst="rect">
            <a:avLst/>
          </a:prstGeom>
          <a:noFill/>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Arduino Commands for Voice Assistant</a:t>
            </a:r>
            <a:endParaRPr lang="en-IN" b="1"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8171915A-121B-4F23-9CFF-CF9A1AF1F3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918" y="1405729"/>
            <a:ext cx="10421470" cy="5315745"/>
          </a:xfrm>
        </p:spPr>
      </p:pic>
    </p:spTree>
    <p:extLst>
      <p:ext uri="{BB962C8B-B14F-4D97-AF65-F5344CB8AC3E}">
        <p14:creationId xmlns:p14="http://schemas.microsoft.com/office/powerpoint/2010/main" val="3657895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Times New Roman" panose="02020603050405020304" pitchFamily="18" charset="0"/>
                <a:cs typeface="Times New Roman" panose="02020603050405020304" pitchFamily="18" charset="0"/>
              </a:rPr>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21</a:t>
            </a:fld>
            <a:endParaRPr lang="en-US" dirty="0"/>
          </a:p>
        </p:txBody>
      </p:sp>
      <p:sp>
        <p:nvSpPr>
          <p:cNvPr id="10" name="TextBox 9">
            <a:extLst>
              <a:ext uri="{FF2B5EF4-FFF2-40B4-BE49-F238E27FC236}">
                <a16:creationId xmlns:a16="http://schemas.microsoft.com/office/drawing/2014/main" id="{80707D79-F7C5-4D45-BA8E-152EF9C6DEAD}"/>
              </a:ext>
            </a:extLst>
          </p:cNvPr>
          <p:cNvSpPr txBox="1"/>
          <p:nvPr/>
        </p:nvSpPr>
        <p:spPr>
          <a:xfrm>
            <a:off x="6373906" y="469095"/>
            <a:ext cx="4753201" cy="369332"/>
          </a:xfrm>
          <a:prstGeom prst="rect">
            <a:avLst/>
          </a:prstGeom>
          <a:noFill/>
        </p:spPr>
        <p:txBody>
          <a:bodyPr wrap="square" rtlCol="0">
            <a:spAutoFit/>
          </a:bodyPr>
          <a:lstStyle/>
          <a:p>
            <a:r>
              <a:rPr lang="en-IN" b="1" dirty="0">
                <a:solidFill>
                  <a:srgbClr val="FF0000"/>
                </a:solidFill>
                <a:latin typeface="Times New Roman" panose="02020603050405020304" pitchFamily="18" charset="0"/>
                <a:cs typeface="Times New Roman" panose="02020603050405020304" pitchFamily="18" charset="0"/>
              </a:rPr>
              <a:t>Arduino Commands for Voice Assistant</a:t>
            </a:r>
            <a:endParaRPr lang="en-IN"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EA10A689-54D3-4EB9-A8CE-8810FB049A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363" y="1397281"/>
            <a:ext cx="10210801" cy="5324194"/>
          </a:xfrm>
        </p:spPr>
      </p:pic>
    </p:spTree>
    <p:extLst>
      <p:ext uri="{BB962C8B-B14F-4D97-AF65-F5344CB8AC3E}">
        <p14:creationId xmlns:p14="http://schemas.microsoft.com/office/powerpoint/2010/main" val="1018567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838200" y="1646331"/>
            <a:ext cx="10515600" cy="4351338"/>
          </a:xfrm>
        </p:spPr>
        <p:txBody>
          <a:bodyPr>
            <a:normAutofit fontScale="92500"/>
          </a:bodyPr>
          <a:lstStyle/>
          <a:p>
            <a:pPr marL="0" indent="0">
              <a:buNone/>
            </a:pPr>
            <a:r>
              <a:rPr lang="en-US" sz="3200" dirty="0">
                <a:latin typeface="Times New Roman" panose="02020603050405020304" pitchFamily="18" charset="0"/>
                <a:cs typeface="Times New Roman" panose="02020603050405020304" pitchFamily="18" charset="0"/>
              </a:rPr>
              <a:t>Our designed project “IoT Based Home Automation System” will help in transforming the IoT industry by making it easier for the people to control the appliances and sync the devices on a network. </a:t>
            </a: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Also it will help in preserving our energy resources and reduce the energy consumption thereby promoting sustainable development.</a:t>
            </a: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Will reduce the manual work load i.e. checking all the devices turned on in home and then manually turning them off.</a:t>
            </a:r>
          </a:p>
        </p:txBody>
      </p:sp>
      <p:sp>
        <p:nvSpPr>
          <p:cNvPr id="4" name="Slide Number Placeholder 3"/>
          <p:cNvSpPr>
            <a:spLocks noGrp="1"/>
          </p:cNvSpPr>
          <p:nvPr>
            <p:ph type="sldNum" sz="quarter" idx="12"/>
          </p:nvPr>
        </p:nvSpPr>
        <p:spPr/>
        <p:txBody>
          <a:bodyPr/>
          <a:lstStyle/>
          <a:p>
            <a:fld id="{BDCDBBEF-AA6C-4BA6-85B2-A17D7F280E38}" type="slidenum">
              <a:rPr lang="en-US" smtClean="0"/>
              <a:pPr/>
              <a:t>22</a:t>
            </a:fld>
            <a:endParaRPr lang="en-US" dirty="0"/>
          </a:p>
        </p:txBody>
      </p:sp>
    </p:spTree>
    <p:extLst>
      <p:ext uri="{BB962C8B-B14F-4D97-AF65-F5344CB8AC3E}">
        <p14:creationId xmlns:p14="http://schemas.microsoft.com/office/powerpoint/2010/main" val="880465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b="1" dirty="0">
                <a:latin typeface="Times New Roman" panose="02020603050405020304" pitchFamily="18" charset="0"/>
                <a:cs typeface="Times New Roman" panose="02020603050405020304" pitchFamily="18" charset="0"/>
              </a:rPr>
              <a:t>Future Scope</a:t>
            </a:r>
          </a:p>
        </p:txBody>
      </p:sp>
      <p:sp>
        <p:nvSpPr>
          <p:cNvPr id="3" name="Content Placeholder 2"/>
          <p:cNvSpPr>
            <a:spLocks noGrp="1"/>
          </p:cNvSpPr>
          <p:nvPr>
            <p:ph idx="1"/>
          </p:nvPr>
        </p:nvSpPr>
        <p:spPr>
          <a:xfrm>
            <a:off x="497541" y="1371600"/>
            <a:ext cx="10515600" cy="5349875"/>
          </a:xfrm>
        </p:spPr>
        <p:txBody>
          <a:bodyPr>
            <a:normAutofit fontScale="92500"/>
          </a:bodyPr>
          <a:lstStyle/>
          <a:p>
            <a:pPr marL="0" indent="0">
              <a:buNone/>
            </a:pPr>
            <a:r>
              <a:rPr lang="en-US" dirty="0">
                <a:effectLst/>
                <a:latin typeface="Times New Roman" panose="02020603050405020304" pitchFamily="18" charset="0"/>
                <a:ea typeface="Arial" panose="020B0604020202020204" pitchFamily="34" charset="0"/>
              </a:rPr>
              <a:t>The advent of IoT brought major changes in the industry standards, today we can get our tasks done easily without physical interaction just with the help of our devices connected to internet ranging from ordering, clothes etc. online. </a:t>
            </a:r>
            <a:endParaRPr lang="en-IN" dirty="0">
              <a:effectLst/>
              <a:latin typeface="Arial" panose="020B0604020202020204" pitchFamily="34" charset="0"/>
              <a:ea typeface="Arial" panose="020B0604020202020204" pitchFamily="34" charset="0"/>
            </a:endParaRPr>
          </a:p>
          <a:p>
            <a:pPr marL="0" indent="0">
              <a:buNone/>
            </a:pPr>
            <a:r>
              <a:rPr lang="en-IN" dirty="0">
                <a:solidFill>
                  <a:srgbClr val="000000"/>
                </a:solidFill>
                <a:effectLst/>
                <a:latin typeface="Times New Roman" panose="02020603050405020304" pitchFamily="18" charset="0"/>
                <a:ea typeface="Arial" panose="020B0604020202020204" pitchFamily="34" charset="0"/>
              </a:rPr>
              <a:t> </a:t>
            </a:r>
            <a:endParaRPr lang="en-IN" dirty="0">
              <a:effectLst/>
              <a:latin typeface="Arial" panose="020B0604020202020204" pitchFamily="34" charset="0"/>
              <a:ea typeface="Arial" panose="020B0604020202020204" pitchFamily="34" charset="0"/>
            </a:endParaRPr>
          </a:p>
          <a:p>
            <a:pPr marL="0" indent="0">
              <a:buNone/>
            </a:pPr>
            <a:r>
              <a:rPr lang="en-US" dirty="0">
                <a:effectLst/>
                <a:latin typeface="Times New Roman" panose="02020603050405020304" pitchFamily="18" charset="0"/>
                <a:ea typeface="Arial" panose="020B0604020202020204" pitchFamily="34" charset="0"/>
              </a:rPr>
              <a:t>Our project objective is to design an IoT based home automation system, which can ease our daily tasks and enhance the productivity. In this project we are making use of some tools such as Proteus Simulator, Bluetooth HC05 Modules, Transistors, LED’s, DC Motors etc.</a:t>
            </a:r>
            <a:endParaRPr lang="en-IN" dirty="0">
              <a:latin typeface="Arial" panose="020B0604020202020204" pitchFamily="34" charset="0"/>
              <a:ea typeface="Arial" panose="020B0604020202020204" pitchFamily="34" charset="0"/>
            </a:endParaRPr>
          </a:p>
          <a:p>
            <a:pPr marL="0" indent="0">
              <a:buNone/>
            </a:pPr>
            <a:endParaRPr lang="en-IN" dirty="0">
              <a:effectLst/>
              <a:latin typeface="Arial" panose="020B0604020202020204" pitchFamily="34" charset="0"/>
              <a:ea typeface="Arial" panose="020B0604020202020204" pitchFamily="34" charset="0"/>
            </a:endParaRPr>
          </a:p>
          <a:p>
            <a:pPr marL="0" indent="0">
              <a:buNone/>
            </a:pPr>
            <a:r>
              <a:rPr lang="en-US" dirty="0">
                <a:effectLst/>
                <a:latin typeface="Times New Roman" panose="02020603050405020304" pitchFamily="18" charset="0"/>
                <a:ea typeface="Arial" panose="020B0604020202020204" pitchFamily="34" charset="0"/>
              </a:rPr>
              <a:t>The main purpose is to remotely controlling all our home appliances and electronic items such as Lights, Air Conditioner, Fans etc. using voice commands via an Android Application developed by us using MIT App Inventor.</a:t>
            </a:r>
            <a:endParaRPr lang="en-IN"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23</a:t>
            </a:fld>
            <a:endParaRPr lang="en-US" dirty="0"/>
          </a:p>
        </p:txBody>
      </p:sp>
    </p:spTree>
    <p:extLst>
      <p:ext uri="{BB962C8B-B14F-4D97-AF65-F5344CB8AC3E}">
        <p14:creationId xmlns:p14="http://schemas.microsoft.com/office/powerpoint/2010/main" val="1952428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9619"/>
            <a:ext cx="10515600" cy="1325563"/>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IEEE Research Paper - </a:t>
            </a:r>
            <a:r>
              <a:rPr lang="en-US" sz="1600" dirty="0">
                <a:latin typeface="Times New Roman" panose="02020603050405020304" pitchFamily="18" charset="0"/>
                <a:cs typeface="Times New Roman" panose="02020603050405020304" pitchFamily="18" charset="0"/>
                <a:hlinkClick r:id="rId2"/>
              </a:rPr>
              <a:t>https://ieeexplore.ieee.org/document/8844945</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Bluetooth HC-05 Module - </a:t>
            </a:r>
            <a:r>
              <a:rPr lang="en-US" sz="1600" dirty="0">
                <a:latin typeface="Times New Roman" panose="02020603050405020304" pitchFamily="18" charset="0"/>
                <a:cs typeface="Times New Roman" panose="02020603050405020304" pitchFamily="18" charset="0"/>
                <a:hlinkClick r:id="rId3"/>
              </a:rPr>
              <a:t>https://www.theengineeringprojects.com/2016/03/bluetooth-library-for-proteus.html</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MIT App Inventor - </a:t>
            </a:r>
            <a:r>
              <a:rPr lang="en-US" sz="1600" dirty="0">
                <a:latin typeface="Times New Roman" panose="02020603050405020304" pitchFamily="18" charset="0"/>
                <a:cs typeface="Times New Roman" panose="02020603050405020304" pitchFamily="18" charset="0"/>
                <a:hlinkClick r:id="rId4"/>
              </a:rPr>
              <a:t>https://appinventor.mit.edu/</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Canva Graphics - </a:t>
            </a:r>
            <a:r>
              <a:rPr lang="en-US" sz="1600" dirty="0">
                <a:latin typeface="Times New Roman" panose="02020603050405020304" pitchFamily="18" charset="0"/>
                <a:cs typeface="Times New Roman" panose="02020603050405020304" pitchFamily="18" charset="0"/>
                <a:hlinkClick r:id="rId5"/>
              </a:rPr>
              <a:t>https://www.canva.com/templates/</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Arduino - </a:t>
            </a:r>
            <a:r>
              <a:rPr lang="en-US" sz="1600" dirty="0">
                <a:latin typeface="Times New Roman" panose="02020603050405020304" pitchFamily="18" charset="0"/>
                <a:cs typeface="Times New Roman" panose="02020603050405020304" pitchFamily="18" charset="0"/>
                <a:hlinkClick r:id="rId6"/>
              </a:rPr>
              <a:t>https://www.arduino.cc/</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Proteus Simulator - </a:t>
            </a:r>
            <a:r>
              <a:rPr lang="en-US" sz="1600" dirty="0">
                <a:latin typeface="Times New Roman" panose="02020603050405020304" pitchFamily="18" charset="0"/>
                <a:cs typeface="Times New Roman" panose="02020603050405020304" pitchFamily="18" charset="0"/>
                <a:hlinkClick r:id="rId7"/>
              </a:rPr>
              <a:t>https://www.labcenter.com/downloads/</a:t>
            </a: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24</a:t>
            </a:fld>
            <a:endParaRPr lang="en-US" dirty="0"/>
          </a:p>
        </p:txBody>
      </p:sp>
    </p:spTree>
    <p:extLst>
      <p:ext uri="{BB962C8B-B14F-4D97-AF65-F5344CB8AC3E}">
        <p14:creationId xmlns:p14="http://schemas.microsoft.com/office/powerpoint/2010/main" val="191225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9619"/>
            <a:ext cx="10515600" cy="1325563"/>
          </a:xfrm>
        </p:spPr>
        <p:txBody>
          <a:bodyPr/>
          <a:lstStyle/>
          <a:p>
            <a:r>
              <a:rPr lang="en-US" b="1"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Vector Graphics - </a:t>
            </a:r>
            <a:r>
              <a:rPr lang="en-US" sz="1600" dirty="0">
                <a:latin typeface="Times New Roman" panose="02020603050405020304" pitchFamily="18" charset="0"/>
                <a:cs typeface="Times New Roman" panose="02020603050405020304" pitchFamily="18" charset="0"/>
                <a:hlinkClick r:id="rId2"/>
              </a:rPr>
              <a:t>https://www.freepik.com/</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Medium Home Automation Article - </a:t>
            </a:r>
            <a:r>
              <a:rPr lang="en-US" sz="1600" dirty="0">
                <a:latin typeface="Times New Roman" panose="02020603050405020304" pitchFamily="18" charset="0"/>
                <a:cs typeface="Times New Roman" panose="02020603050405020304" pitchFamily="18" charset="0"/>
                <a:hlinkClick r:id="rId3"/>
              </a:rPr>
              <a:t>https://medium.com/@WolfgangPfretzschner/home-automation-199afcaa1d2d</a:t>
            </a:r>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25</a:t>
            </a:fld>
            <a:endParaRPr lang="en-US" dirty="0"/>
          </a:p>
        </p:txBody>
      </p:sp>
    </p:spTree>
    <p:extLst>
      <p:ext uri="{BB962C8B-B14F-4D97-AF65-F5344CB8AC3E}">
        <p14:creationId xmlns:p14="http://schemas.microsoft.com/office/powerpoint/2010/main" val="3840821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Project</a:t>
            </a:r>
          </a:p>
        </p:txBody>
      </p:sp>
      <p:sp>
        <p:nvSpPr>
          <p:cNvPr id="3" name="Content Placeholder 2"/>
          <p:cNvSpPr>
            <a:spLocks noGrp="1"/>
          </p:cNvSpPr>
          <p:nvPr>
            <p:ph idx="1"/>
          </p:nvPr>
        </p:nvSpPr>
        <p:spPr>
          <a:xfrm>
            <a:off x="838200" y="1825625"/>
            <a:ext cx="9202271" cy="4351338"/>
          </a:xfrm>
        </p:spPr>
        <p:txBody>
          <a:bodyPr>
            <a:normAutofit fontScale="92500" lnSpcReduction="10000"/>
          </a:bodyPr>
          <a:lstStyle/>
          <a:p>
            <a:pPr marL="0" indent="0">
              <a:buNone/>
            </a:pPr>
            <a:r>
              <a:rPr lang="en-US" sz="3200" dirty="0">
                <a:effectLst/>
                <a:latin typeface="Times New Roman" panose="02020603050405020304" pitchFamily="18" charset="0"/>
                <a:ea typeface="Arial" panose="020B0604020202020204" pitchFamily="34" charset="0"/>
              </a:rPr>
              <a:t>The advent of IoT brought major changes in the industry standards, today we can get our tasks done easily without physical interaction just with the help of our devices connected to internet ranging from ordering, clothes etc. online.</a:t>
            </a:r>
          </a:p>
          <a:p>
            <a:pPr marL="0" indent="0">
              <a:buNone/>
            </a:pPr>
            <a:endParaRPr lang="en-US" sz="3200" dirty="0">
              <a:latin typeface="Times New Roman" panose="02020603050405020304" pitchFamily="18" charset="0"/>
              <a:ea typeface="Arial" panose="020B0604020202020204" pitchFamily="34" charset="0"/>
            </a:endParaRPr>
          </a:p>
          <a:p>
            <a:pPr marL="0" indent="0">
              <a:buNone/>
            </a:pPr>
            <a:r>
              <a:rPr lang="en-US" sz="3200" dirty="0">
                <a:effectLst/>
                <a:latin typeface="Times New Roman" panose="02020603050405020304" pitchFamily="18" charset="0"/>
                <a:ea typeface="Arial" panose="020B0604020202020204" pitchFamily="34" charset="0"/>
              </a:rPr>
              <a:t>Our project objective is to design an IoT based home automation system, which can ease our daily tasks and enhance the productivity. </a:t>
            </a:r>
            <a:endParaRPr lang="en-IN" sz="3200" dirty="0">
              <a:effectLst/>
              <a:latin typeface="Arial" panose="020B0604020202020204" pitchFamily="34" charset="0"/>
              <a:ea typeface="Arial" panose="020B0604020202020204" pitchFamily="34" charset="0"/>
            </a:endParaRPr>
          </a:p>
          <a:p>
            <a:pPr marL="0" indent="0">
              <a:buNone/>
            </a:pPr>
            <a:r>
              <a:rPr lang="en-US" sz="3200" dirty="0">
                <a:effectLst/>
                <a:latin typeface="Times New Roman" panose="02020603050405020304" pitchFamily="18" charset="0"/>
                <a:ea typeface="Arial" panose="020B0604020202020204" pitchFamily="34" charset="0"/>
              </a:rPr>
              <a:t> </a:t>
            </a:r>
            <a:endParaRPr lang="en-IN" sz="3200" dirty="0">
              <a:effectLst/>
              <a:latin typeface="Arial" panose="020B0604020202020204" pitchFamily="34" charset="0"/>
              <a:ea typeface="Arial" panose="020B0604020202020204" pitchFamily="34" charset="0"/>
            </a:endParaRPr>
          </a:p>
          <a:p>
            <a:pPr marL="0" indent="0">
              <a:buNone/>
            </a:pPr>
            <a:endParaRPr lang="en-US" sz="32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dirty="0"/>
          </a:p>
        </p:txBody>
      </p:sp>
      <p:sp>
        <p:nvSpPr>
          <p:cNvPr id="257" name="Oval 256">
            <a:extLst>
              <a:ext uri="{FF2B5EF4-FFF2-40B4-BE49-F238E27FC236}">
                <a16:creationId xmlns:a16="http://schemas.microsoft.com/office/drawing/2014/main" id="{939E25F5-9421-417F-B61C-8227BB99E464}"/>
              </a:ext>
            </a:extLst>
          </p:cNvPr>
          <p:cNvSpPr/>
          <p:nvPr/>
        </p:nvSpPr>
        <p:spPr>
          <a:xfrm>
            <a:off x="9465116" y="3219928"/>
            <a:ext cx="2453281" cy="2140966"/>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 to Project (contd.)</a:t>
            </a:r>
          </a:p>
        </p:txBody>
      </p:sp>
      <p:sp>
        <p:nvSpPr>
          <p:cNvPr id="3" name="Content Placeholder 2"/>
          <p:cNvSpPr>
            <a:spLocks noGrp="1"/>
          </p:cNvSpPr>
          <p:nvPr>
            <p:ph idx="1"/>
          </p:nvPr>
        </p:nvSpPr>
        <p:spPr>
          <a:xfrm>
            <a:off x="524436" y="1735931"/>
            <a:ext cx="7866529" cy="4351338"/>
          </a:xfrm>
        </p:spPr>
        <p:txBody>
          <a:bodyPr>
            <a:noAutofit/>
          </a:bodyPr>
          <a:lstStyle/>
          <a:p>
            <a:pPr marL="0" indent="0">
              <a:buNone/>
            </a:pPr>
            <a:r>
              <a:rPr lang="en-US" sz="3000" dirty="0">
                <a:effectLst/>
                <a:latin typeface="Times New Roman" panose="02020603050405020304" pitchFamily="18" charset="0"/>
                <a:ea typeface="Arial" panose="020B0604020202020204" pitchFamily="34" charset="0"/>
              </a:rPr>
              <a:t>In this project we are making use of some tools such as Proteus Simulator, Bluetooth HC05 Modules, Transistors, LED’s, DC Motors etc.</a:t>
            </a:r>
            <a:endParaRPr lang="en-IN" sz="3000" dirty="0">
              <a:effectLst/>
              <a:latin typeface="Arial" panose="020B0604020202020204" pitchFamily="34" charset="0"/>
              <a:ea typeface="Arial" panose="020B0604020202020204" pitchFamily="34" charset="0"/>
            </a:endParaRPr>
          </a:p>
          <a:p>
            <a:pPr marL="0" indent="0">
              <a:buNone/>
            </a:pPr>
            <a:r>
              <a:rPr lang="en-US" sz="3000" dirty="0">
                <a:effectLst/>
                <a:latin typeface="Times New Roman" panose="02020603050405020304" pitchFamily="18" charset="0"/>
                <a:ea typeface="Arial" panose="020B0604020202020204" pitchFamily="34" charset="0"/>
              </a:rPr>
              <a:t> </a:t>
            </a:r>
            <a:endParaRPr lang="en-IN" sz="3000" dirty="0">
              <a:effectLst/>
              <a:latin typeface="Arial" panose="020B0604020202020204" pitchFamily="34" charset="0"/>
              <a:ea typeface="Arial" panose="020B0604020202020204" pitchFamily="34" charset="0"/>
            </a:endParaRPr>
          </a:p>
          <a:p>
            <a:pPr marL="0" indent="0">
              <a:buNone/>
            </a:pPr>
            <a:r>
              <a:rPr lang="en-US" sz="3000" dirty="0">
                <a:effectLst/>
                <a:latin typeface="Times New Roman" panose="02020603050405020304" pitchFamily="18" charset="0"/>
                <a:ea typeface="Arial" panose="020B0604020202020204" pitchFamily="34" charset="0"/>
              </a:rPr>
              <a:t>The main purpose is to remotely controlling all our home appliances and electronic items such as Lights, Air Conditioner, Fans etc. using voice commands via an Android Application developed by us using MIT App Inventor.</a:t>
            </a:r>
            <a:endParaRPr lang="en-IN" sz="3000" dirty="0">
              <a:effectLst/>
              <a:latin typeface="Arial" panose="020B0604020202020204" pitchFamily="34" charset="0"/>
              <a:ea typeface="Arial" panose="020B0604020202020204" pitchFamily="34" charset="0"/>
            </a:endParaRPr>
          </a:p>
          <a:p>
            <a:pPr marL="0" indent="0">
              <a:buNone/>
            </a:pPr>
            <a:endParaRPr lang="en-US" sz="30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dirty="0"/>
          </a:p>
        </p:txBody>
      </p:sp>
      <p:pic>
        <p:nvPicPr>
          <p:cNvPr id="6" name="Picture 5">
            <a:extLst>
              <a:ext uri="{FF2B5EF4-FFF2-40B4-BE49-F238E27FC236}">
                <a16:creationId xmlns:a16="http://schemas.microsoft.com/office/drawing/2014/main" id="{50B54316-4870-4B5B-8562-1975619CF6CD}"/>
              </a:ext>
            </a:extLst>
          </p:cNvPr>
          <p:cNvPicPr>
            <a:picLocks noChangeAspect="1"/>
          </p:cNvPicPr>
          <p:nvPr/>
        </p:nvPicPr>
        <p:blipFill>
          <a:blip r:embed="rId2"/>
          <a:stretch>
            <a:fillRect/>
          </a:stretch>
        </p:blipFill>
        <p:spPr>
          <a:xfrm>
            <a:off x="8610600" y="265144"/>
            <a:ext cx="3292125" cy="1470787"/>
          </a:xfrm>
          <a:prstGeom prst="rect">
            <a:avLst/>
          </a:prstGeom>
        </p:spPr>
      </p:pic>
      <p:pic>
        <p:nvPicPr>
          <p:cNvPr id="8" name="Picture 7">
            <a:extLst>
              <a:ext uri="{FF2B5EF4-FFF2-40B4-BE49-F238E27FC236}">
                <a16:creationId xmlns:a16="http://schemas.microsoft.com/office/drawing/2014/main" id="{DB24563D-0C8C-4644-8F17-7E74ECE28D2E}"/>
              </a:ext>
            </a:extLst>
          </p:cNvPr>
          <p:cNvPicPr>
            <a:picLocks noChangeAspect="1"/>
          </p:cNvPicPr>
          <p:nvPr/>
        </p:nvPicPr>
        <p:blipFill>
          <a:blip r:embed="rId3"/>
          <a:stretch>
            <a:fillRect/>
          </a:stretch>
        </p:blipFill>
        <p:spPr>
          <a:xfrm>
            <a:off x="8610599" y="2065425"/>
            <a:ext cx="3292125" cy="1463167"/>
          </a:xfrm>
          <a:prstGeom prst="rect">
            <a:avLst/>
          </a:prstGeom>
        </p:spPr>
      </p:pic>
      <p:pic>
        <p:nvPicPr>
          <p:cNvPr id="10" name="Picture 9">
            <a:extLst>
              <a:ext uri="{FF2B5EF4-FFF2-40B4-BE49-F238E27FC236}">
                <a16:creationId xmlns:a16="http://schemas.microsoft.com/office/drawing/2014/main" id="{3A1C5975-4751-452F-B8C6-114800B67FDA}"/>
              </a:ext>
            </a:extLst>
          </p:cNvPr>
          <p:cNvPicPr>
            <a:picLocks noChangeAspect="1"/>
          </p:cNvPicPr>
          <p:nvPr/>
        </p:nvPicPr>
        <p:blipFill>
          <a:blip r:embed="rId4"/>
          <a:stretch>
            <a:fillRect/>
          </a:stretch>
        </p:blipFill>
        <p:spPr>
          <a:xfrm>
            <a:off x="8660015" y="3899407"/>
            <a:ext cx="3292125" cy="1653683"/>
          </a:xfrm>
          <a:prstGeom prst="rect">
            <a:avLst/>
          </a:prstGeom>
        </p:spPr>
      </p:pic>
    </p:spTree>
    <p:extLst>
      <p:ext uri="{BB962C8B-B14F-4D97-AF65-F5344CB8AC3E}">
        <p14:creationId xmlns:p14="http://schemas.microsoft.com/office/powerpoint/2010/main" val="3841444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Formulation</a:t>
            </a:r>
          </a:p>
        </p:txBody>
      </p:sp>
      <p:sp>
        <p:nvSpPr>
          <p:cNvPr id="3" name="Content Placeholder 2"/>
          <p:cNvSpPr>
            <a:spLocks noGrp="1"/>
          </p:cNvSpPr>
          <p:nvPr>
            <p:ph idx="1"/>
          </p:nvPr>
        </p:nvSpPr>
        <p:spPr>
          <a:xfrm>
            <a:off x="838200" y="1825625"/>
            <a:ext cx="9031941" cy="4351338"/>
          </a:xfrm>
        </p:spPr>
        <p:txBody>
          <a:bodyPr>
            <a:normAutofit fontScale="92500"/>
          </a:bodyPr>
          <a:lstStyle/>
          <a:p>
            <a:pPr marL="0" indent="0">
              <a:buNone/>
            </a:pPr>
            <a:r>
              <a:rPr lang="en-US" sz="3200" dirty="0">
                <a:latin typeface="Times New Roman" panose="02020603050405020304" pitchFamily="18" charset="0"/>
                <a:cs typeface="Times New Roman" panose="02020603050405020304" pitchFamily="18" charset="0"/>
              </a:rPr>
              <a:t>By using IoT based home automation, it will be easier for us to manage all the electrical appliances and devices present in home and it will also reducing the energy consumption thus promoting sustainable development. </a:t>
            </a:r>
          </a:p>
          <a:p>
            <a:pPr marL="0" indent="0">
              <a:buNone/>
            </a:pPr>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By using our project people belonging to all age groups can remotely control the devices easily without much prior technical knowledge by just giving voice commands via application developed by us.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dirty="0"/>
          </a:p>
        </p:txBody>
      </p:sp>
      <p:pic>
        <p:nvPicPr>
          <p:cNvPr id="6" name="Picture 5">
            <a:extLst>
              <a:ext uri="{FF2B5EF4-FFF2-40B4-BE49-F238E27FC236}">
                <a16:creationId xmlns:a16="http://schemas.microsoft.com/office/drawing/2014/main" id="{512C706C-8BD8-43EC-9AF3-47770C5EFB84}"/>
              </a:ext>
            </a:extLst>
          </p:cNvPr>
          <p:cNvPicPr>
            <a:picLocks noChangeAspect="1"/>
          </p:cNvPicPr>
          <p:nvPr/>
        </p:nvPicPr>
        <p:blipFill>
          <a:blip r:embed="rId2"/>
          <a:stretch>
            <a:fillRect/>
          </a:stretch>
        </p:blipFill>
        <p:spPr>
          <a:xfrm>
            <a:off x="9688379" y="2321859"/>
            <a:ext cx="2234890" cy="2409491"/>
          </a:xfrm>
          <a:prstGeom prst="rect">
            <a:avLst/>
          </a:prstGeom>
        </p:spPr>
      </p:pic>
    </p:spTree>
    <p:extLst>
      <p:ext uri="{BB962C8B-B14F-4D97-AF65-F5344CB8AC3E}">
        <p14:creationId xmlns:p14="http://schemas.microsoft.com/office/powerpoint/2010/main" val="409303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Objectives of the Work</a:t>
            </a:r>
          </a:p>
        </p:txBody>
      </p:sp>
      <p:sp>
        <p:nvSpPr>
          <p:cNvPr id="3" name="Content Placeholder 2"/>
          <p:cNvSpPr>
            <a:spLocks noGrp="1"/>
          </p:cNvSpPr>
          <p:nvPr>
            <p:ph idx="1"/>
          </p:nvPr>
        </p:nvSpPr>
        <p:spPr>
          <a:xfrm>
            <a:off x="273424" y="1804803"/>
            <a:ext cx="8207188" cy="4351338"/>
          </a:xfrm>
        </p:spPr>
        <p:txBody>
          <a:bodyPr>
            <a:normAutofit lnSpcReduction="10000"/>
          </a:bodyPr>
          <a:lstStyle/>
          <a:p>
            <a:r>
              <a:rPr lang="en-US" sz="3000" dirty="0">
                <a:latin typeface="Times New Roman" panose="02020603050405020304" pitchFamily="18" charset="0"/>
                <a:cs typeface="Times New Roman" panose="02020603050405020304" pitchFamily="18" charset="0"/>
              </a:rPr>
              <a:t>Creating a Home Automation System consisting of several home appliances using Proteus</a:t>
            </a:r>
          </a:p>
          <a:p>
            <a:pPr marL="0" indent="0">
              <a:buNone/>
            </a:pPr>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Programming the Arduino accordingly with some predefined voice assistant commands and actions to perform accordingly</a:t>
            </a:r>
          </a:p>
          <a:p>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Developing our own android application for remotely controlling all the appliances by just sending the voice commands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dirty="0"/>
          </a:p>
        </p:txBody>
      </p:sp>
      <p:pic>
        <p:nvPicPr>
          <p:cNvPr id="6" name="Picture 5">
            <a:extLst>
              <a:ext uri="{FF2B5EF4-FFF2-40B4-BE49-F238E27FC236}">
                <a16:creationId xmlns:a16="http://schemas.microsoft.com/office/drawing/2014/main" id="{CB57CCD8-8CCF-41C4-A4F9-5809A4F2DD66}"/>
              </a:ext>
            </a:extLst>
          </p:cNvPr>
          <p:cNvPicPr>
            <a:picLocks noChangeAspect="1"/>
          </p:cNvPicPr>
          <p:nvPr/>
        </p:nvPicPr>
        <p:blipFill>
          <a:blip r:embed="rId2"/>
          <a:stretch>
            <a:fillRect/>
          </a:stretch>
        </p:blipFill>
        <p:spPr>
          <a:xfrm>
            <a:off x="8610600" y="365125"/>
            <a:ext cx="3295218" cy="1910601"/>
          </a:xfrm>
          <a:prstGeom prst="rect">
            <a:avLst/>
          </a:prstGeom>
        </p:spPr>
      </p:pic>
      <p:pic>
        <p:nvPicPr>
          <p:cNvPr id="7" name="Picture 6">
            <a:extLst>
              <a:ext uri="{FF2B5EF4-FFF2-40B4-BE49-F238E27FC236}">
                <a16:creationId xmlns:a16="http://schemas.microsoft.com/office/drawing/2014/main" id="{FD7BBBF2-DB3B-42C1-A304-E63705FD5B57}"/>
              </a:ext>
            </a:extLst>
          </p:cNvPr>
          <p:cNvPicPr>
            <a:picLocks noChangeAspect="1"/>
          </p:cNvPicPr>
          <p:nvPr/>
        </p:nvPicPr>
        <p:blipFill>
          <a:blip r:embed="rId3"/>
          <a:stretch>
            <a:fillRect/>
          </a:stretch>
        </p:blipFill>
        <p:spPr>
          <a:xfrm>
            <a:off x="8614273" y="2479667"/>
            <a:ext cx="3304303" cy="1599273"/>
          </a:xfrm>
          <a:prstGeom prst="rect">
            <a:avLst/>
          </a:prstGeom>
        </p:spPr>
      </p:pic>
      <p:pic>
        <p:nvPicPr>
          <p:cNvPr id="8" name="Picture 7">
            <a:extLst>
              <a:ext uri="{FF2B5EF4-FFF2-40B4-BE49-F238E27FC236}">
                <a16:creationId xmlns:a16="http://schemas.microsoft.com/office/drawing/2014/main" id="{0259BBC7-9D97-4409-995B-490970780A99}"/>
              </a:ext>
            </a:extLst>
          </p:cNvPr>
          <p:cNvPicPr>
            <a:picLocks noChangeAspect="1"/>
          </p:cNvPicPr>
          <p:nvPr/>
        </p:nvPicPr>
        <p:blipFill>
          <a:blip r:embed="rId4"/>
          <a:stretch>
            <a:fillRect/>
          </a:stretch>
        </p:blipFill>
        <p:spPr>
          <a:xfrm>
            <a:off x="8610600" y="4340467"/>
            <a:ext cx="3142129" cy="1754356"/>
          </a:xfrm>
          <a:prstGeom prst="rect">
            <a:avLst/>
          </a:prstGeom>
        </p:spPr>
      </p:pic>
    </p:spTree>
    <p:extLst>
      <p:ext uri="{BB962C8B-B14F-4D97-AF65-F5344CB8AC3E}">
        <p14:creationId xmlns:p14="http://schemas.microsoft.com/office/powerpoint/2010/main" val="47496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Methodology used</a:t>
            </a:r>
          </a:p>
        </p:txBody>
      </p:sp>
      <p:sp>
        <p:nvSpPr>
          <p:cNvPr id="3" name="Content Placeholder 2"/>
          <p:cNvSpPr>
            <a:spLocks noGrp="1"/>
          </p:cNvSpPr>
          <p:nvPr>
            <p:ph idx="1"/>
          </p:nvPr>
        </p:nvSpPr>
        <p:spPr>
          <a:xfrm>
            <a:off x="838199" y="1825625"/>
            <a:ext cx="10762129" cy="4351338"/>
          </a:xfrm>
        </p:spPr>
        <p:txBody>
          <a:bodyPr>
            <a:normAutofit/>
          </a:bodyPr>
          <a:lstStyle/>
          <a:p>
            <a:pPr marL="0" indent="0">
              <a:buNone/>
            </a:pPr>
            <a:r>
              <a:rPr lang="en-US" sz="3000" b="1" dirty="0">
                <a:solidFill>
                  <a:srgbClr val="FF0000"/>
                </a:solidFill>
                <a:latin typeface="Times New Roman" panose="02020603050405020304" pitchFamily="18" charset="0"/>
                <a:cs typeface="Times New Roman" panose="02020603050405020304" pitchFamily="18" charset="0"/>
              </a:rPr>
              <a:t>Proteus Designing:</a:t>
            </a:r>
          </a:p>
          <a:p>
            <a:pPr marL="0" indent="0">
              <a:buNone/>
            </a:pPr>
            <a:endParaRPr lang="en-US" sz="3000" b="1" dirty="0">
              <a:latin typeface="Times New Roman" panose="02020603050405020304" pitchFamily="18" charset="0"/>
              <a:cs typeface="Times New Roman" panose="02020603050405020304" pitchFamily="18" charset="0"/>
            </a:endParaRPr>
          </a:p>
          <a:p>
            <a:pPr marL="0" indent="0">
              <a:buNone/>
            </a:pPr>
            <a:r>
              <a:rPr lang="en-US" sz="3000" dirty="0">
                <a:latin typeface="Times New Roman" panose="02020603050405020304" pitchFamily="18" charset="0"/>
                <a:cs typeface="Times New Roman" panose="02020603050405020304" pitchFamily="18" charset="0"/>
              </a:rPr>
              <a:t>Making use of some home appliances such as LED’s, Night Lamps, DC Motor Fans &amp; AC Current Source in order to build our home automation ecosystem on Proteus Simulator.</a:t>
            </a:r>
          </a:p>
          <a:p>
            <a:pPr marL="0" indent="0">
              <a:buNone/>
            </a:pPr>
            <a:endParaRPr lang="en-US" sz="3000" dirty="0">
              <a:latin typeface="Times New Roman" panose="02020603050405020304" pitchFamily="18" charset="0"/>
              <a:cs typeface="Times New Roman" panose="02020603050405020304" pitchFamily="18" charset="0"/>
            </a:endParaRPr>
          </a:p>
          <a:p>
            <a:pPr marL="0" indent="0">
              <a:buNone/>
            </a:pPr>
            <a:r>
              <a:rPr lang="en-US" sz="3000" dirty="0">
                <a:latin typeface="Times New Roman" panose="02020603050405020304" pitchFamily="18" charset="0"/>
                <a:cs typeface="Times New Roman" panose="02020603050405020304" pitchFamily="18" charset="0"/>
              </a:rPr>
              <a:t>Also using the Arduino Uno Module, Bluetooth HC-05 appliance, transistors, resistors and relays etc.</a:t>
            </a:r>
            <a:endParaRPr lang="en-IN"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dirty="0"/>
          </a:p>
        </p:txBody>
      </p:sp>
    </p:spTree>
    <p:extLst>
      <p:ext uri="{BB962C8B-B14F-4D97-AF65-F5344CB8AC3E}">
        <p14:creationId xmlns:p14="http://schemas.microsoft.com/office/powerpoint/2010/main" val="228524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Methodology used</a:t>
            </a:r>
          </a:p>
        </p:txBody>
      </p:sp>
      <p:sp>
        <p:nvSpPr>
          <p:cNvPr id="3" name="Content Placeholder 2"/>
          <p:cNvSpPr>
            <a:spLocks noGrp="1"/>
          </p:cNvSpPr>
          <p:nvPr>
            <p:ph idx="1"/>
          </p:nvPr>
        </p:nvSpPr>
        <p:spPr>
          <a:xfrm>
            <a:off x="838199" y="1825625"/>
            <a:ext cx="10762129" cy="4351338"/>
          </a:xfrm>
        </p:spPr>
        <p:txBody>
          <a:bodyPr>
            <a:normAutofit/>
          </a:bodyPr>
          <a:lstStyle/>
          <a:p>
            <a:pPr marL="0" indent="0">
              <a:buNone/>
            </a:pPr>
            <a:r>
              <a:rPr lang="en-US" sz="3000" b="1" dirty="0">
                <a:solidFill>
                  <a:srgbClr val="FF0000"/>
                </a:solidFill>
                <a:latin typeface="Times New Roman" panose="02020603050405020304" pitchFamily="18" charset="0"/>
                <a:cs typeface="Times New Roman" panose="02020603050405020304" pitchFamily="18" charset="0"/>
              </a:rPr>
              <a:t>Proteus Designing:</a:t>
            </a:r>
          </a:p>
          <a:p>
            <a:pPr marL="0" indent="0">
              <a:buNone/>
            </a:pPr>
            <a:endParaRPr lang="en-US" sz="3000" b="1"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dirty="0"/>
          </a:p>
        </p:txBody>
      </p:sp>
      <p:pic>
        <p:nvPicPr>
          <p:cNvPr id="5" name="Picture 4">
            <a:extLst>
              <a:ext uri="{FF2B5EF4-FFF2-40B4-BE49-F238E27FC236}">
                <a16:creationId xmlns:a16="http://schemas.microsoft.com/office/drawing/2014/main" id="{AE93270B-7501-48BB-B932-068F30D755C2}"/>
              </a:ext>
            </a:extLst>
          </p:cNvPr>
          <p:cNvPicPr>
            <a:picLocks noChangeAspect="1"/>
          </p:cNvPicPr>
          <p:nvPr/>
        </p:nvPicPr>
        <p:blipFill>
          <a:blip r:embed="rId2"/>
          <a:stretch>
            <a:fillRect/>
          </a:stretch>
        </p:blipFill>
        <p:spPr>
          <a:xfrm>
            <a:off x="2469774" y="2373491"/>
            <a:ext cx="7498978" cy="4347984"/>
          </a:xfrm>
          <a:prstGeom prst="rect">
            <a:avLst/>
          </a:prstGeom>
        </p:spPr>
      </p:pic>
    </p:spTree>
    <p:extLst>
      <p:ext uri="{BB962C8B-B14F-4D97-AF65-F5344CB8AC3E}">
        <p14:creationId xmlns:p14="http://schemas.microsoft.com/office/powerpoint/2010/main" val="1777279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7072"/>
            <a:ext cx="10515600" cy="1325563"/>
          </a:xfrm>
        </p:spPr>
        <p:txBody>
          <a:bodyPr/>
          <a:lstStyle/>
          <a:p>
            <a:r>
              <a:rPr lang="en-US" b="1" dirty="0">
                <a:latin typeface="Times New Roman" panose="02020603050405020304" pitchFamily="18" charset="0"/>
                <a:cs typeface="Times New Roman" panose="02020603050405020304" pitchFamily="18" charset="0"/>
              </a:rPr>
              <a:t>Methodology used</a:t>
            </a:r>
          </a:p>
        </p:txBody>
      </p:sp>
      <p:sp>
        <p:nvSpPr>
          <p:cNvPr id="3" name="Content Placeholder 2"/>
          <p:cNvSpPr>
            <a:spLocks noGrp="1"/>
          </p:cNvSpPr>
          <p:nvPr>
            <p:ph idx="1"/>
          </p:nvPr>
        </p:nvSpPr>
        <p:spPr>
          <a:xfrm>
            <a:off x="775446" y="1180072"/>
            <a:ext cx="11031072" cy="5358840"/>
          </a:xfrm>
        </p:spPr>
        <p:txBody>
          <a:bodyPr>
            <a:normAutofit fontScale="85000" lnSpcReduction="10000"/>
          </a:bodyPr>
          <a:lstStyle/>
          <a:p>
            <a:pPr marL="0" indent="0">
              <a:buNone/>
            </a:pPr>
            <a:r>
              <a:rPr lang="en-US" sz="4100" b="1" dirty="0">
                <a:solidFill>
                  <a:srgbClr val="FF0000"/>
                </a:solidFill>
                <a:latin typeface="Times New Roman" panose="02020603050405020304" pitchFamily="18" charset="0"/>
                <a:cs typeface="Times New Roman" panose="02020603050405020304" pitchFamily="18" charset="0"/>
              </a:rPr>
              <a:t>Programming our voice assistant with Arduino</a:t>
            </a:r>
          </a:p>
          <a:p>
            <a:pPr marL="0" indent="0">
              <a:buNone/>
            </a:pPr>
            <a:r>
              <a:rPr lang="en-US" sz="3100" dirty="0">
                <a:effectLst/>
                <a:latin typeface="Times New Roman" panose="02020603050405020304" pitchFamily="18" charset="0"/>
                <a:ea typeface="Arial" panose="020B0604020202020204" pitchFamily="34" charset="0"/>
                <a:cs typeface="Times New Roman" panose="02020603050405020304" pitchFamily="18" charset="0"/>
              </a:rPr>
              <a:t>Programming our voice assistant accordingly with the help of Arduino UNO IDE and declaring the predefined voice commands in our programming and the action </a:t>
            </a:r>
            <a:r>
              <a:rPr lang="en-US" sz="3100" dirty="0">
                <a:latin typeface="Times New Roman" panose="02020603050405020304" pitchFamily="18" charset="0"/>
                <a:ea typeface="Arial" panose="020B0604020202020204" pitchFamily="34" charset="0"/>
                <a:cs typeface="Times New Roman" panose="02020603050405020304" pitchFamily="18" charset="0"/>
              </a:rPr>
              <a:t>to perform accordingly on its execution. </a:t>
            </a:r>
          </a:p>
          <a:p>
            <a:pPr marL="0" indent="0">
              <a:buNone/>
            </a:pPr>
            <a:endParaRPr lang="en-US" sz="3100" dirty="0">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r>
              <a:rPr lang="en-US" sz="3100" b="1" dirty="0">
                <a:latin typeface="Times New Roman" panose="02020603050405020304" pitchFamily="18" charset="0"/>
                <a:ea typeface="Arial" panose="020B0604020202020204" pitchFamily="34" charset="0"/>
                <a:cs typeface="Times New Roman" panose="02020603050405020304" pitchFamily="18" charset="0"/>
              </a:rPr>
              <a:t>Making use of some personalized commands such as:</a:t>
            </a:r>
          </a:p>
          <a:p>
            <a:pPr marL="0" indent="0">
              <a:buNone/>
            </a:pPr>
            <a:endParaRPr lang="en-US" sz="3100" b="1" dirty="0">
              <a:latin typeface="Times New Roman" panose="02020603050405020304" pitchFamily="18" charset="0"/>
              <a:ea typeface="Arial" panose="020B0604020202020204" pitchFamily="34" charset="0"/>
              <a:cs typeface="Times New Roman" panose="02020603050405020304" pitchFamily="18" charset="0"/>
            </a:endParaRPr>
          </a:p>
          <a:p>
            <a:r>
              <a:rPr lang="en-US" sz="3100" b="1" dirty="0">
                <a:latin typeface="Times New Roman" panose="02020603050405020304" pitchFamily="18" charset="0"/>
                <a:ea typeface="Arial" panose="020B0604020202020204" pitchFamily="34" charset="0"/>
                <a:cs typeface="Times New Roman" panose="02020603050405020304" pitchFamily="18" charset="0"/>
              </a:rPr>
              <a:t>Turning OFF </a:t>
            </a:r>
            <a:r>
              <a:rPr lang="en-US" sz="3100" dirty="0">
                <a:latin typeface="Times New Roman" panose="02020603050405020304" pitchFamily="18" charset="0"/>
                <a:ea typeface="Arial" panose="020B0604020202020204" pitchFamily="34" charset="0"/>
                <a:cs typeface="Times New Roman" panose="02020603050405020304" pitchFamily="18" charset="0"/>
              </a:rPr>
              <a:t>all the LED’s on the voice command input = </a:t>
            </a:r>
            <a:r>
              <a:rPr lang="en-US" sz="3100" b="1" dirty="0">
                <a:latin typeface="Times New Roman" panose="02020603050405020304" pitchFamily="18" charset="0"/>
                <a:ea typeface="Arial" panose="020B0604020202020204" pitchFamily="34" charset="0"/>
                <a:cs typeface="Times New Roman" panose="02020603050405020304" pitchFamily="18" charset="0"/>
              </a:rPr>
              <a:t>“Good Morning”</a:t>
            </a:r>
          </a:p>
          <a:p>
            <a:r>
              <a:rPr lang="en-US" sz="3100" b="1" dirty="0">
                <a:latin typeface="Times New Roman" panose="02020603050405020304" pitchFamily="18" charset="0"/>
                <a:ea typeface="Arial" panose="020B0604020202020204" pitchFamily="34" charset="0"/>
                <a:cs typeface="Times New Roman" panose="02020603050405020304" pitchFamily="18" charset="0"/>
              </a:rPr>
              <a:t>Turning ON </a:t>
            </a:r>
            <a:r>
              <a:rPr lang="en-US" sz="3100" dirty="0">
                <a:latin typeface="Times New Roman" panose="02020603050405020304" pitchFamily="18" charset="0"/>
                <a:ea typeface="Arial" panose="020B0604020202020204" pitchFamily="34" charset="0"/>
                <a:cs typeface="Times New Roman" panose="02020603050405020304" pitchFamily="18" charset="0"/>
              </a:rPr>
              <a:t>all the appliance such as Lights, Fans, Bed Lamps on the input = </a:t>
            </a:r>
            <a:r>
              <a:rPr lang="en-US" sz="3100" b="1" dirty="0">
                <a:latin typeface="Times New Roman" panose="02020603050405020304" pitchFamily="18" charset="0"/>
                <a:ea typeface="Arial" panose="020B0604020202020204" pitchFamily="34" charset="0"/>
                <a:cs typeface="Times New Roman" panose="02020603050405020304" pitchFamily="18" charset="0"/>
              </a:rPr>
              <a:t>“OK I am back home”</a:t>
            </a:r>
          </a:p>
          <a:p>
            <a:r>
              <a:rPr lang="en-US" sz="3100" b="1" dirty="0">
                <a:latin typeface="Times New Roman" panose="02020603050405020304" pitchFamily="18" charset="0"/>
                <a:ea typeface="Arial" panose="020B0604020202020204" pitchFamily="34" charset="0"/>
                <a:cs typeface="Times New Roman" panose="02020603050405020304" pitchFamily="18" charset="0"/>
              </a:rPr>
              <a:t>Turning OFF </a:t>
            </a:r>
            <a:r>
              <a:rPr lang="en-US" sz="3100" dirty="0">
                <a:latin typeface="Times New Roman" panose="02020603050405020304" pitchFamily="18" charset="0"/>
                <a:ea typeface="Arial" panose="020B0604020202020204" pitchFamily="34" charset="0"/>
                <a:cs typeface="Times New Roman" panose="02020603050405020304" pitchFamily="18" charset="0"/>
              </a:rPr>
              <a:t>all the appliances on input = </a:t>
            </a:r>
            <a:r>
              <a:rPr lang="en-US" sz="3100" b="1" dirty="0">
                <a:latin typeface="Times New Roman" panose="02020603050405020304" pitchFamily="18" charset="0"/>
                <a:ea typeface="Arial" panose="020B0604020202020204" pitchFamily="34" charset="0"/>
                <a:cs typeface="Times New Roman" panose="02020603050405020304" pitchFamily="18" charset="0"/>
              </a:rPr>
              <a:t>“I am leaving home” </a:t>
            </a:r>
          </a:p>
          <a:p>
            <a:r>
              <a:rPr lang="en-US" sz="3100" b="1" dirty="0">
                <a:latin typeface="Times New Roman" panose="02020603050405020304" pitchFamily="18" charset="0"/>
                <a:ea typeface="Arial" panose="020B0604020202020204" pitchFamily="34" charset="0"/>
                <a:cs typeface="Times New Roman" panose="02020603050405020304" pitchFamily="18" charset="0"/>
              </a:rPr>
              <a:t>Switching ON</a:t>
            </a:r>
            <a:r>
              <a:rPr lang="en-US" sz="3100" dirty="0">
                <a:latin typeface="Times New Roman" panose="02020603050405020304" pitchFamily="18" charset="0"/>
                <a:ea typeface="Arial" panose="020B0604020202020204" pitchFamily="34" charset="0"/>
                <a:cs typeface="Times New Roman" panose="02020603050405020304" pitchFamily="18" charset="0"/>
              </a:rPr>
              <a:t> the </a:t>
            </a:r>
            <a:r>
              <a:rPr lang="en-US" sz="3100" b="1" dirty="0">
                <a:latin typeface="Times New Roman" panose="02020603050405020304" pitchFamily="18" charset="0"/>
                <a:ea typeface="Arial" panose="020B0604020202020204" pitchFamily="34" charset="0"/>
                <a:cs typeface="Times New Roman" panose="02020603050405020304" pitchFamily="18" charset="0"/>
              </a:rPr>
              <a:t>night lamps </a:t>
            </a:r>
            <a:r>
              <a:rPr lang="en-US" sz="3100" dirty="0">
                <a:latin typeface="Times New Roman" panose="02020603050405020304" pitchFamily="18" charset="0"/>
                <a:ea typeface="Arial" panose="020B0604020202020204" pitchFamily="34" charset="0"/>
                <a:cs typeface="Times New Roman" panose="02020603050405020304" pitchFamily="18" charset="0"/>
              </a:rPr>
              <a:t>on: </a:t>
            </a:r>
            <a:r>
              <a:rPr lang="en-US" sz="3100" b="1" dirty="0">
                <a:latin typeface="Times New Roman" panose="02020603050405020304" pitchFamily="18" charset="0"/>
                <a:ea typeface="Arial" panose="020B0604020202020204" pitchFamily="34" charset="0"/>
                <a:cs typeface="Times New Roman" panose="02020603050405020304" pitchFamily="18" charset="0"/>
              </a:rPr>
              <a:t>“good evening” </a:t>
            </a:r>
            <a:r>
              <a:rPr lang="en-US" sz="3100" dirty="0">
                <a:latin typeface="Times New Roman" panose="02020603050405020304" pitchFamily="18" charset="0"/>
                <a:ea typeface="Arial" panose="020B0604020202020204" pitchFamily="34" charset="0"/>
                <a:cs typeface="Times New Roman" panose="02020603050405020304" pitchFamily="18" charset="0"/>
              </a:rPr>
              <a:t>etc. to get personalized user experience.</a:t>
            </a:r>
            <a:endParaRPr lang="en-IN" sz="3100" dirty="0">
              <a:effectLst/>
              <a:latin typeface="Times New Roman" panose="02020603050405020304" pitchFamily="18" charset="0"/>
              <a:ea typeface="Arial" panose="020B0604020202020204" pitchFamily="34" charset="0"/>
              <a:cs typeface="Times New Roman" panose="02020603050405020304" pitchFamily="18" charset="0"/>
            </a:endParaRPr>
          </a:p>
          <a:p>
            <a:pPr marL="0" indent="0">
              <a:buNone/>
            </a:pPr>
            <a:endParaRPr lang="en-US" sz="3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dirty="0"/>
          </a:p>
        </p:txBody>
      </p:sp>
    </p:spTree>
    <p:extLst>
      <p:ext uri="{BB962C8B-B14F-4D97-AF65-F5344CB8AC3E}">
        <p14:creationId xmlns:p14="http://schemas.microsoft.com/office/powerpoint/2010/main" val="425926532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6264</TotalTime>
  <Words>1053</Words>
  <PresentationFormat>Widescreen</PresentationFormat>
  <Paragraphs>138</Paragraphs>
  <Slides>25</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Arial</vt:lpstr>
      <vt:lpstr>Calibri</vt:lpstr>
      <vt:lpstr>Calibri Light</vt:lpstr>
      <vt:lpstr>Casper</vt:lpstr>
      <vt:lpstr>Times New Roman</vt:lpstr>
      <vt:lpstr>1_Office Theme</vt:lpstr>
      <vt:lpstr>2_Office Theme</vt:lpstr>
      <vt:lpstr>Contents Slide Master</vt:lpstr>
      <vt:lpstr>PowerPoint Presentation</vt:lpstr>
      <vt:lpstr>Outline</vt:lpstr>
      <vt:lpstr>Introduction to Project</vt:lpstr>
      <vt:lpstr>Introduction to Project (contd.)</vt:lpstr>
      <vt:lpstr>Problem Formulation</vt:lpstr>
      <vt:lpstr>Objectives of the Work</vt:lpstr>
      <vt:lpstr>Methodology used</vt:lpstr>
      <vt:lpstr>Methodology used</vt:lpstr>
      <vt:lpstr>Methodology used</vt:lpstr>
      <vt:lpstr>Methodology used</vt:lpstr>
      <vt:lpstr>Methodology used</vt:lpstr>
      <vt:lpstr>Methodology used</vt:lpstr>
      <vt:lpstr>Methodology used</vt:lpstr>
      <vt:lpstr>Methodology used</vt:lpstr>
      <vt:lpstr>Results and Outputs</vt:lpstr>
      <vt:lpstr>Results and Outputs</vt:lpstr>
      <vt:lpstr>Results and Outputs</vt:lpstr>
      <vt:lpstr>Results and Outputs</vt:lpstr>
      <vt:lpstr>Results and Outputs</vt:lpstr>
      <vt:lpstr>Results and Outputs</vt:lpstr>
      <vt:lpstr>Results and Outputs</vt:lpstr>
      <vt:lpstr>Conclusion</vt:lpstr>
      <vt:lpstr>Future Scope</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2019-01-09T10:33:58Z</dcterms:created>
  <dcterms:modified xsi:type="dcterms:W3CDTF">2022-11-20T18:23:40Z</dcterms:modified>
</cp:coreProperties>
</file>